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handoutMasterIdLst>
    <p:handoutMasterId r:id="rId63"/>
  </p:handoutMasterIdLst>
  <p:sldIdLst>
    <p:sldId id="307" r:id="rId2"/>
    <p:sldId id="308" r:id="rId3"/>
    <p:sldId id="271" r:id="rId4"/>
    <p:sldId id="279" r:id="rId5"/>
    <p:sldId id="277" r:id="rId6"/>
    <p:sldId id="309" r:id="rId7"/>
    <p:sldId id="316" r:id="rId8"/>
    <p:sldId id="306" r:id="rId9"/>
    <p:sldId id="312" r:id="rId10"/>
    <p:sldId id="313" r:id="rId11"/>
    <p:sldId id="256" r:id="rId12"/>
    <p:sldId id="274" r:id="rId13"/>
    <p:sldId id="335" r:id="rId14"/>
    <p:sldId id="336" r:id="rId15"/>
    <p:sldId id="257" r:id="rId16"/>
    <p:sldId id="326" r:id="rId17"/>
    <p:sldId id="343" r:id="rId18"/>
    <p:sldId id="346" r:id="rId19"/>
    <p:sldId id="317" r:id="rId20"/>
    <p:sldId id="261" r:id="rId21"/>
    <p:sldId id="265" r:id="rId22"/>
    <p:sldId id="264" r:id="rId23"/>
    <p:sldId id="311" r:id="rId24"/>
    <p:sldId id="280" r:id="rId25"/>
    <p:sldId id="310" r:id="rId26"/>
    <p:sldId id="322" r:id="rId27"/>
    <p:sldId id="283" r:id="rId28"/>
    <p:sldId id="345" r:id="rId29"/>
    <p:sldId id="284" r:id="rId30"/>
    <p:sldId id="263" r:id="rId31"/>
    <p:sldId id="347" r:id="rId32"/>
    <p:sldId id="323" r:id="rId33"/>
    <p:sldId id="267" r:id="rId34"/>
    <p:sldId id="338" r:id="rId35"/>
    <p:sldId id="268" r:id="rId36"/>
    <p:sldId id="324" r:id="rId37"/>
    <p:sldId id="298" r:id="rId38"/>
    <p:sldId id="282" r:id="rId39"/>
    <p:sldId id="325" r:id="rId40"/>
    <p:sldId id="330" r:id="rId41"/>
    <p:sldId id="333" r:id="rId42"/>
    <p:sldId id="339" r:id="rId43"/>
    <p:sldId id="328" r:id="rId44"/>
    <p:sldId id="340" r:id="rId45"/>
    <p:sldId id="341" r:id="rId46"/>
    <p:sldId id="342" r:id="rId47"/>
    <p:sldId id="327" r:id="rId48"/>
    <p:sldId id="332" r:id="rId49"/>
    <p:sldId id="321" r:id="rId50"/>
    <p:sldId id="320" r:id="rId51"/>
    <p:sldId id="318" r:id="rId52"/>
    <p:sldId id="278" r:id="rId53"/>
    <p:sldId id="290" r:id="rId54"/>
    <p:sldId id="300" r:id="rId55"/>
    <p:sldId id="258" r:id="rId56"/>
    <p:sldId id="299" r:id="rId57"/>
    <p:sldId id="319" r:id="rId58"/>
    <p:sldId id="286" r:id="rId59"/>
    <p:sldId id="344" r:id="rId60"/>
    <p:sldId id="337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ll Campbell" initials="J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3D"/>
    <a:srgbClr val="065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477448-0C24-4721-EEA1-C5364483582B}" v="57" dt="2020-10-07T08:52:16.7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1691" autoAdjust="0"/>
  </p:normalViewPr>
  <p:slideViewPr>
    <p:cSldViewPr snapToGrid="0">
      <p:cViewPr varScale="1">
        <p:scale>
          <a:sx n="107" d="100"/>
          <a:sy n="107" d="100"/>
        </p:scale>
        <p:origin x="73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B6FEE-64E1-4857-A245-AADC33AAD9F0}" type="datetimeFigureOut">
              <a:rPr lang="en-GB" smtClean="0"/>
              <a:t>01/11/2020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9A619-1C19-46C1-AF99-971CC0649B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418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17116-92A3-46E6-801C-0BC91F8A7D27}" type="datetimeFigureOut">
              <a:rPr lang="en-GB" smtClean="0"/>
              <a:t>01/11/2020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066E6-5F99-4C9D-A1DD-1E74BAA1A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087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066E6-5F99-4C9D-A1DD-1E74BAA1A37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065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5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03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3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4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06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78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03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43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8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4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95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8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 advTm="2500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devon.gov.uk/educationandfamilies/school-information/apply-for-a-school-place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9110" y="1058566"/>
            <a:ext cx="6091312" cy="12058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Broadhembury</a:t>
            </a:r>
            <a:r>
              <a:rPr lang="en-US" sz="5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C of E Primary School</a:t>
            </a:r>
            <a:endParaRPr lang="en-US" sz="5400" b="1" dirty="0">
              <a:solidFill>
                <a:schemeClr val="tx2">
                  <a:lumMod val="90000"/>
                  <a:lumOff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7824" y="2614470"/>
            <a:ext cx="5773883" cy="35631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>
              <a:cs typeface="Calibri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Do you have a child due to start school in September 2021?</a:t>
            </a:r>
            <a:endParaRPr lang="en-US" sz="3200" b="1" dirty="0">
              <a:cs typeface="Calibri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>
              <a:cs typeface="Calibri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We would like to welcome you to our virtual school tour!</a:t>
            </a:r>
            <a:endParaRPr lang="en-US" sz="3200" b="1" dirty="0"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972" y="518578"/>
            <a:ext cx="3343407" cy="2285798"/>
          </a:xfrm>
          <a:prstGeom prst="rect">
            <a:avLst/>
          </a:prstGeom>
        </p:spPr>
      </p:pic>
      <p:pic>
        <p:nvPicPr>
          <p:cNvPr id="3" name="Picture 6" descr="Text, logo&#10;&#10;Description automatically generated">
            <a:extLst>
              <a:ext uri="{FF2B5EF4-FFF2-40B4-BE49-F238E27FC236}">
                <a16:creationId xmlns:a16="http://schemas.microsoft.com/office/drawing/2014/main" id="{CC252218-40DF-4790-BB3C-50B6756BB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1972" y="3377818"/>
            <a:ext cx="3340358" cy="246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8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837" y="391887"/>
            <a:ext cx="1067737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7030A0"/>
                </a:solidFill>
              </a:rPr>
              <a:t>Effective learning takes place through</a:t>
            </a:r>
          </a:p>
          <a:p>
            <a:r>
              <a:rPr lang="en-GB" sz="54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GB" sz="5400" dirty="0">
                <a:solidFill>
                  <a:srgbClr val="00863D"/>
                </a:solidFill>
              </a:rPr>
              <a:t>Playing</a:t>
            </a:r>
          </a:p>
          <a:p>
            <a:pPr algn="ctr"/>
            <a:r>
              <a:rPr lang="en-GB" sz="5400" dirty="0">
                <a:solidFill>
                  <a:srgbClr val="002060"/>
                </a:solidFill>
              </a:rPr>
              <a:t>Exploring</a:t>
            </a:r>
          </a:p>
          <a:p>
            <a:pPr algn="ctr"/>
            <a:r>
              <a:rPr lang="en-GB" sz="5400" dirty="0">
                <a:solidFill>
                  <a:schemeClr val="bg1"/>
                </a:solidFill>
              </a:rPr>
              <a:t>Being active</a:t>
            </a:r>
          </a:p>
          <a:p>
            <a:pPr algn="ctr"/>
            <a:r>
              <a:rPr lang="en-GB" sz="5400" dirty="0">
                <a:solidFill>
                  <a:srgbClr val="002060"/>
                </a:solidFill>
              </a:rPr>
              <a:t>Creating</a:t>
            </a:r>
          </a:p>
          <a:p>
            <a:pPr algn="ctr"/>
            <a:r>
              <a:rPr lang="en-GB" sz="5400" dirty="0">
                <a:solidFill>
                  <a:srgbClr val="00863D"/>
                </a:solidFill>
              </a:rPr>
              <a:t>Thinking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50" y="4886324"/>
            <a:ext cx="2035083" cy="150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2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92100"/>
            <a:ext cx="7835094" cy="588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09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334963"/>
            <a:ext cx="4191000" cy="634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92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1478652"/>
            <a:ext cx="4852987" cy="365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1123950"/>
            <a:ext cx="5048250" cy="48006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58830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90" y="1487645"/>
            <a:ext cx="3790048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667" y="1487645"/>
            <a:ext cx="3951322" cy="357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193" y="1041085"/>
            <a:ext cx="3094038" cy="438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3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3" y="780076"/>
            <a:ext cx="4971307" cy="449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49" y="838200"/>
            <a:ext cx="3473451" cy="461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94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625475"/>
            <a:ext cx="3446462" cy="459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5475"/>
            <a:ext cx="5233513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33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784138"/>
            <a:ext cx="3281362" cy="451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699" y="796304"/>
            <a:ext cx="3088971" cy="450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2" y="796304"/>
            <a:ext cx="3290887" cy="450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801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3550" y="21050250"/>
            <a:ext cx="32334200" cy="2425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800101"/>
            <a:ext cx="6680199" cy="501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63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3040" y="1789611"/>
            <a:ext cx="89349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rgbClr val="002060"/>
                </a:solidFill>
              </a:rPr>
              <a:t>We have super playground facilities.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25" y="289424"/>
            <a:ext cx="203676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580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5647" y="1547445"/>
            <a:ext cx="98895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rgbClr val="002060"/>
                </a:solidFill>
              </a:rPr>
              <a:t>We are a small, happy, inclusive and welcoming school in a beautiful village.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238124"/>
            <a:ext cx="2035083" cy="150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37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G:\Shared drives\BHPS Staff Resources\All School Photographs\Academic Year 2020 - 21\Class 1\1 September\466_1809\IMG_6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274" y="514350"/>
            <a:ext cx="8184818" cy="613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4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465137"/>
            <a:ext cx="8115300" cy="574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73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"/>
          <a:stretch/>
        </p:blipFill>
        <p:spPr bwMode="auto">
          <a:xfrm>
            <a:off x="2838450" y="326447"/>
            <a:ext cx="6396009" cy="5845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55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3513" y="2618602"/>
            <a:ext cx="94394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00863D"/>
                </a:solidFill>
              </a:rPr>
              <a:t>You can enjoy delicious, healthy and nutritious school lunches, and all children are offered breakfast at the start of the day.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554" y="296863"/>
            <a:ext cx="203676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1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Government launches voucher scheme to cover free school meal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" descr="These 12 Fruits Can Help You Lose Weight - NDTV Foo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203" y="1112480"/>
            <a:ext cx="6903780" cy="460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66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7496" y="0"/>
            <a:ext cx="860540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4400" dirty="0">
              <a:solidFill>
                <a:srgbClr val="002060"/>
              </a:solidFill>
            </a:endParaRPr>
          </a:p>
          <a:p>
            <a:pPr algn="ctr"/>
            <a:r>
              <a:rPr lang="en-GB" sz="4800" dirty="0">
                <a:solidFill>
                  <a:srgbClr val="002060"/>
                </a:solidFill>
              </a:rPr>
              <a:t>We participate in the Universal Free School Meal Offer.</a:t>
            </a:r>
          </a:p>
          <a:p>
            <a:pPr algn="ctr"/>
            <a:endParaRPr lang="en-GB" sz="4800" dirty="0">
              <a:solidFill>
                <a:srgbClr val="002060"/>
              </a:solidFill>
            </a:endParaRPr>
          </a:p>
          <a:p>
            <a:pPr algn="ctr"/>
            <a:r>
              <a:rPr lang="en-GB" sz="4800" dirty="0">
                <a:solidFill>
                  <a:srgbClr val="002060"/>
                </a:solidFill>
              </a:rPr>
              <a:t>All children in Reception,</a:t>
            </a:r>
          </a:p>
          <a:p>
            <a:pPr algn="ctr"/>
            <a:r>
              <a:rPr lang="en-GB" sz="4800" dirty="0">
                <a:solidFill>
                  <a:srgbClr val="002060"/>
                </a:solidFill>
              </a:rPr>
              <a:t> Year One and Year Two can have a free meal provided by school each day.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239713"/>
            <a:ext cx="203676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32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0343" y="2081349"/>
            <a:ext cx="96665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rgbClr val="002060"/>
                </a:solidFill>
              </a:rPr>
              <a:t>We love to be adventurous in our outdoor learning space.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475" y="334963"/>
            <a:ext cx="203676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5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49" y="713007"/>
            <a:ext cx="3676651" cy="490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1543050"/>
            <a:ext cx="4752975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62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1" y="728663"/>
            <a:ext cx="6586538" cy="498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762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1458913"/>
            <a:ext cx="4291012" cy="387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08" y="1458913"/>
            <a:ext cx="3250168" cy="433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0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271462"/>
            <a:ext cx="6324600" cy="630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88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797718"/>
            <a:ext cx="4713628" cy="352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2228850"/>
            <a:ext cx="4951172" cy="390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88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G:\Shared drives\BHPS Staff Resources\All School Photographs\Academic Year 2020 - 21\Class 1\1 September\473_2909\IMG_64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285750"/>
            <a:ext cx="5588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 descr="G:\Shared drives\BHPS Staff Resources\All School Photographs\Academic Year 2020 - 21\Class 1\1 September\473_2909\IMG_64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790700"/>
            <a:ext cx="5842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950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514" y="1687354"/>
            <a:ext cx="1105117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</a:rPr>
              <a:t>We have lots of exciting books in our Library and technology such as IPads, </a:t>
            </a:r>
            <a:r>
              <a:rPr lang="en-GB" sz="6600" dirty="0" err="1">
                <a:solidFill>
                  <a:srgbClr val="002060"/>
                </a:solidFill>
              </a:rPr>
              <a:t>Learnpads</a:t>
            </a:r>
            <a:r>
              <a:rPr lang="en-GB" sz="6600" dirty="0">
                <a:solidFill>
                  <a:srgbClr val="002060"/>
                </a:solidFill>
              </a:rPr>
              <a:t> and Google Chromebooks to support learning.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180" y="354013"/>
            <a:ext cx="203676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47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409706"/>
            <a:ext cx="5623023" cy="431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1" y="409705"/>
            <a:ext cx="5189412" cy="431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66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1" y="750952"/>
            <a:ext cx="5653088" cy="44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1" y="675077"/>
            <a:ext cx="3767138" cy="458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4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697545"/>
            <a:ext cx="4362450" cy="518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17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6469" y="1672045"/>
            <a:ext cx="98102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rgbClr val="002060"/>
                </a:solidFill>
              </a:rPr>
              <a:t>We love our learning and inspiring one another.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315913"/>
            <a:ext cx="203676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65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1" y="684408"/>
            <a:ext cx="4954588" cy="504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1600201"/>
            <a:ext cx="4595185" cy="369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0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022349"/>
            <a:ext cx="3905250" cy="520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81" y="1692275"/>
            <a:ext cx="4674857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3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uksouth1-mediap.svc.ms/transform/thumbnail?provider=spo&amp;inputFormat=jpg&amp;cs=fFNQTw&amp;docid=https%3A%2F%2Fwoodburysaltertonschool-my.sharepoint.com%3A443%2F_api%2Fv2.0%2Fdrives%2Fb!mCjWF3J4X02Xnzk5JKHLm2kx7W1nN8xIpyljvzSESpG1yzzypIJzS4RGN8e7ZN3v%2Fitems%2F01DSJ3MLVDPQYORIPEORD2YX54XVDUY25G%3Fversion%3DPublished&amp;encodeFailures=1&amp;ctag=%22c%3A%7BE8307CA3-E4A1-4774-AC5F-BCBD474C6BA6%7D%2C1%22&amp;srcWidth=&amp;srcHeight=&amp;width=479&amp;height=584&amp;action=Access"/>
          <p:cNvSpPr>
            <a:spLocks noChangeAspect="1" noChangeArrowheads="1"/>
          </p:cNvSpPr>
          <p:nvPr/>
        </p:nvSpPr>
        <p:spPr bwMode="auto">
          <a:xfrm>
            <a:off x="4910455" y="13185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1" y="648496"/>
            <a:ext cx="6757988" cy="531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39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506" y="1228724"/>
            <a:ext cx="5731721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976313"/>
            <a:ext cx="3867150" cy="517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83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2253" y="1822450"/>
            <a:ext cx="10254343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300" dirty="0">
                <a:solidFill>
                  <a:srgbClr val="002060"/>
                </a:solidFill>
              </a:rPr>
              <a:t>Class 2  enjoy working hard in their learning. The class teacher is Miss Watts.</a:t>
            </a:r>
          </a:p>
          <a:p>
            <a:pPr algn="ctr"/>
            <a:r>
              <a:rPr lang="en-GB" sz="4300" dirty="0">
                <a:solidFill>
                  <a:srgbClr val="002060"/>
                </a:solidFill>
              </a:rPr>
              <a:t>They love working together but also enjoy becoming more independent learners too.</a:t>
            </a:r>
          </a:p>
          <a:p>
            <a:pPr algn="ctr"/>
            <a:r>
              <a:rPr lang="en-GB" sz="4300" dirty="0">
                <a:solidFill>
                  <a:srgbClr val="002060"/>
                </a:solidFill>
              </a:rPr>
              <a:t> They have an exciting time developing their creativity and being good community citizens.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5" y="296863"/>
            <a:ext cx="203676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090" y="2400300"/>
            <a:ext cx="1513660" cy="151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1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81" y="933450"/>
            <a:ext cx="6946108" cy="424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" y="933450"/>
            <a:ext cx="4152177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13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58849"/>
            <a:ext cx="6519863" cy="4861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6327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863" y="2133599"/>
            <a:ext cx="2885599" cy="385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0" y="106634"/>
            <a:ext cx="2381250" cy="3608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12" y="809625"/>
            <a:ext cx="4940899" cy="368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3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794194"/>
            <a:ext cx="9641198" cy="490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8425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563" y="1676400"/>
            <a:ext cx="8600575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6700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1" y="701356"/>
            <a:ext cx="3575050" cy="476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599488"/>
            <a:ext cx="4330700" cy="324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668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3432945"/>
            <a:ext cx="3185366" cy="274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271" y="400049"/>
            <a:ext cx="4432557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506" y="3490512"/>
            <a:ext cx="3893344" cy="292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72" y="400049"/>
            <a:ext cx="2844800" cy="379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99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514350"/>
            <a:ext cx="5255124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819874"/>
            <a:ext cx="4933950" cy="369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46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ldren First Aid Stock Illustrations – 292 Children First Aid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7" y="1733933"/>
            <a:ext cx="3722913" cy="372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1292" y="287383"/>
            <a:ext cx="5760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>
                <a:solidFill>
                  <a:srgbClr val="FF0000"/>
                </a:solidFill>
              </a:rPr>
              <a:t>First Aid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304885"/>
            <a:ext cx="203676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07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9" y="1023938"/>
            <a:ext cx="4880991" cy="340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2"/>
          <a:stretch/>
        </p:blipFill>
        <p:spPr bwMode="auto">
          <a:xfrm>
            <a:off x="6457949" y="2724150"/>
            <a:ext cx="5207343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26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833" y="0"/>
            <a:ext cx="958813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dirty="0"/>
          </a:p>
          <a:p>
            <a:pPr algn="ctr"/>
            <a:endParaRPr lang="en-GB" sz="3600" dirty="0"/>
          </a:p>
          <a:p>
            <a:pPr algn="ctr"/>
            <a:r>
              <a:rPr lang="en-GB" sz="4000" dirty="0">
                <a:solidFill>
                  <a:schemeClr val="bg1"/>
                </a:solidFill>
              </a:rPr>
              <a:t>We have Paediatric First Aiders and trained First Aiders on site at all times.</a:t>
            </a:r>
          </a:p>
          <a:p>
            <a:pPr algn="ctr"/>
            <a:endParaRPr lang="en-GB" sz="4000" dirty="0"/>
          </a:p>
          <a:p>
            <a:pPr algn="ctr"/>
            <a:r>
              <a:rPr lang="en-GB" sz="4000" dirty="0">
                <a:solidFill>
                  <a:srgbClr val="FF0000"/>
                </a:solidFill>
              </a:rPr>
              <a:t>All injuries are recorded and accident notes sent home. If we have any concerns, we will phone you.</a:t>
            </a:r>
          </a:p>
          <a:p>
            <a:pPr algn="ctr"/>
            <a:endParaRPr lang="en-GB" sz="4000" dirty="0">
              <a:solidFill>
                <a:srgbClr val="002060"/>
              </a:solidFill>
            </a:endParaRPr>
          </a:p>
          <a:p>
            <a:pPr algn="ctr"/>
            <a:r>
              <a:rPr lang="en-GB" sz="4000" dirty="0">
                <a:solidFill>
                  <a:srgbClr val="002060"/>
                </a:solidFill>
              </a:rPr>
              <a:t>We are only able to administer prescribed medication.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788" y="392113"/>
            <a:ext cx="203676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50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0892" y="1880029"/>
            <a:ext cx="10515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</a:rPr>
              <a:t>We have very strong links with our community and local church St Andrew’s, just a very short walk away.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825" y="386374"/>
            <a:ext cx="203676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4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452438"/>
            <a:ext cx="609600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167063"/>
            <a:ext cx="4819650" cy="325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60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606" y="1103312"/>
            <a:ext cx="3850839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30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37294"/>
            <a:ext cx="8562683" cy="569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38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47411"/>
            <a:ext cx="3871913" cy="516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847410"/>
            <a:ext cx="4275468" cy="516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74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1755775"/>
            <a:ext cx="4522787" cy="394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573" y="1755775"/>
            <a:ext cx="3790451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32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7689" y="1947455"/>
            <a:ext cx="102728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</a:rPr>
              <a:t>We really look forward to seeing you soon and welcoming you to our school community!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75" y="613955"/>
            <a:ext cx="203676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77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906" y="1093788"/>
            <a:ext cx="7829887" cy="448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7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2008188"/>
            <a:ext cx="4900612" cy="368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2008188"/>
            <a:ext cx="3046412" cy="406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7750" y="876300"/>
            <a:ext cx="10458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Be who God meant you to be and you will set the world on fire!</a:t>
            </a:r>
          </a:p>
        </p:txBody>
      </p:sp>
    </p:spTree>
    <p:extLst>
      <p:ext uri="{BB962C8B-B14F-4D97-AF65-F5344CB8AC3E}">
        <p14:creationId xmlns:p14="http://schemas.microsoft.com/office/powerpoint/2010/main" val="4190055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2158"/>
            <a:ext cx="935501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065A1A"/>
                </a:solidFill>
              </a:rPr>
              <a:t>Our Executive Head is </a:t>
            </a:r>
          </a:p>
          <a:p>
            <a:pPr algn="ctr"/>
            <a:r>
              <a:rPr lang="en-GB" sz="4400" dirty="0">
                <a:solidFill>
                  <a:srgbClr val="065A1A"/>
                </a:solidFill>
              </a:rPr>
              <a:t>Mrs Katie </a:t>
            </a:r>
            <a:r>
              <a:rPr lang="en-GB" sz="4400" dirty="0" err="1">
                <a:solidFill>
                  <a:srgbClr val="065A1A"/>
                </a:solidFill>
              </a:rPr>
              <a:t>Gray</a:t>
            </a:r>
            <a:endParaRPr lang="en-GB" sz="4400" dirty="0">
              <a:solidFill>
                <a:srgbClr val="065A1A"/>
              </a:solidFill>
            </a:endParaRPr>
          </a:p>
          <a:p>
            <a:pPr algn="ctr"/>
            <a:r>
              <a:rPr lang="en-GB" sz="4400" dirty="0">
                <a:solidFill>
                  <a:srgbClr val="065A1A"/>
                </a:solidFill>
              </a:rPr>
              <a:t>Our Head of Learning and </a:t>
            </a:r>
            <a:r>
              <a:rPr lang="en-GB" sz="4400" dirty="0" err="1">
                <a:solidFill>
                  <a:srgbClr val="065A1A"/>
                </a:solidFill>
              </a:rPr>
              <a:t>SENDCo</a:t>
            </a:r>
            <a:r>
              <a:rPr lang="en-GB" sz="4400" dirty="0">
                <a:solidFill>
                  <a:srgbClr val="065A1A"/>
                </a:solidFill>
              </a:rPr>
              <a:t> is Miss Prince</a:t>
            </a:r>
          </a:p>
          <a:p>
            <a:pPr algn="ctr"/>
            <a:endParaRPr lang="en-GB" sz="4400" dirty="0">
              <a:solidFill>
                <a:srgbClr val="002060"/>
              </a:solidFill>
            </a:endParaRPr>
          </a:p>
          <a:p>
            <a:pPr algn="ctr"/>
            <a:r>
              <a:rPr lang="en-GB" sz="4400" dirty="0">
                <a:solidFill>
                  <a:srgbClr val="002060"/>
                </a:solidFill>
              </a:rPr>
              <a:t>Our Class 1 teacher is Mrs Symonds, who has lots of lovely</a:t>
            </a:r>
          </a:p>
          <a:p>
            <a:pPr algn="ctr"/>
            <a:r>
              <a:rPr lang="en-GB" sz="4400" dirty="0">
                <a:solidFill>
                  <a:srgbClr val="002060"/>
                </a:solidFill>
              </a:rPr>
              <a:t> Teaching Assistants on hand to help.</a:t>
            </a:r>
            <a:r>
              <a:rPr lang="en-GB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239713"/>
            <a:ext cx="203676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087" y="575508"/>
            <a:ext cx="1227594" cy="129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087" y="2472857"/>
            <a:ext cx="1227593" cy="129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638" y="4124324"/>
            <a:ext cx="1357312" cy="13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02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91777"/>
            <a:ext cx="1093390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GB" sz="3600" dirty="0">
                <a:solidFill>
                  <a:srgbClr val="000000"/>
                </a:solidFill>
              </a:rPr>
              <a:t>We hope you found this overview useful until</a:t>
            </a:r>
          </a:p>
          <a:p>
            <a:pPr algn="ctr" fontAlgn="base"/>
            <a:r>
              <a:rPr lang="en-GB" sz="3600" dirty="0">
                <a:solidFill>
                  <a:srgbClr val="000000"/>
                </a:solidFill>
              </a:rPr>
              <a:t> we are able to welcome you into school in person.</a:t>
            </a:r>
          </a:p>
          <a:p>
            <a:pPr algn="ctr" fontAlgn="base"/>
            <a:r>
              <a:rPr lang="en-GB" sz="3600" dirty="0">
                <a:solidFill>
                  <a:srgbClr val="000000"/>
                </a:solidFill>
              </a:rPr>
              <a:t>Please also browse the rest of our website for a wealth of information about our school and feel free to phone and speak to Miss Prince for a chat about the school and a school place.</a:t>
            </a:r>
          </a:p>
          <a:p>
            <a:pPr algn="ctr" fontAlgn="base"/>
            <a:r>
              <a:rPr lang="en-GB" sz="3600" dirty="0">
                <a:solidFill>
                  <a:srgbClr val="000000"/>
                </a:solidFill>
              </a:rPr>
              <a:t>01404 841304</a:t>
            </a:r>
          </a:p>
          <a:p>
            <a:pPr algn="ctr" fontAlgn="base"/>
            <a:r>
              <a:rPr lang="en-GB" sz="4000" dirty="0">
                <a:solidFill>
                  <a:srgbClr val="000000"/>
                </a:solidFill>
              </a:rPr>
              <a:t>​</a:t>
            </a:r>
          </a:p>
          <a:p>
            <a:pPr algn="ctr" fontAlgn="base"/>
            <a:r>
              <a:rPr lang="en-GB" sz="2800" dirty="0">
                <a:solidFill>
                  <a:srgbClr val="000000"/>
                </a:solidFill>
              </a:rPr>
              <a:t>Ready to apply for a school place?</a:t>
            </a:r>
          </a:p>
          <a:p>
            <a:pPr algn="ctr" fontAlgn="base"/>
            <a:r>
              <a:rPr lang="en-GB" sz="2800" dirty="0">
                <a:solidFill>
                  <a:srgbClr val="000000"/>
                </a:solidFill>
                <a:hlinkClick r:id="rId2"/>
              </a:rPr>
              <a:t>Click here to go to Devon County </a:t>
            </a:r>
            <a:r>
              <a:rPr lang="en-GB" sz="2800">
                <a:solidFill>
                  <a:srgbClr val="000000"/>
                </a:solidFill>
                <a:hlinkClick r:id="rId2"/>
              </a:rPr>
              <a:t>Council's admissions’ </a:t>
            </a:r>
            <a:r>
              <a:rPr lang="en-GB" sz="2800" dirty="0">
                <a:solidFill>
                  <a:srgbClr val="000000"/>
                </a:solidFill>
                <a:hlinkClick r:id="rId2"/>
              </a:rPr>
              <a:t>pages.</a:t>
            </a:r>
            <a:endParaRPr lang="en-GB" sz="2800" b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25" y="86320"/>
            <a:ext cx="203676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67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156" y="1886562"/>
            <a:ext cx="95489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</a:rPr>
              <a:t>Children starting in Early Years will have older pupils in the classroom who will help them to settle into school.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25" y="386375"/>
            <a:ext cx="203676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9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1950"/>
            <a:ext cx="4826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G:\Shared drives\BHPS Staff Resources\All School Photographs\Academic Year 2020 - 21\Class 1\1 September\459_0909\IMG_61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8" r="13191"/>
          <a:stretch/>
        </p:blipFill>
        <p:spPr bwMode="auto">
          <a:xfrm>
            <a:off x="7505700" y="361950"/>
            <a:ext cx="436245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G:\Shared drives\BHPS Staff Resources\All School Photographs\Academic Year 2020 - 21\Class 1\1 September\461_1109\IMG_61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/>
          <a:stretch/>
        </p:blipFill>
        <p:spPr bwMode="auto">
          <a:xfrm>
            <a:off x="4390598" y="3333750"/>
            <a:ext cx="3759650" cy="330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66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0726" y="219514"/>
            <a:ext cx="10311618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7030A0"/>
                </a:solidFill>
              </a:rPr>
              <a:t>The EYFS curriculum is organised into seven areas of learning</a:t>
            </a:r>
          </a:p>
          <a:p>
            <a:endParaRPr lang="en-GB" sz="2800" dirty="0">
              <a:solidFill>
                <a:srgbClr val="7030A0"/>
              </a:solidFill>
            </a:endParaRPr>
          </a:p>
          <a:p>
            <a:r>
              <a:rPr lang="en-GB" sz="2800" dirty="0">
                <a:solidFill>
                  <a:srgbClr val="7030A0"/>
                </a:solidFill>
              </a:rPr>
              <a:t>CORE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Physical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Personal, Social and Emotional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Communication and Language</a:t>
            </a:r>
          </a:p>
          <a:p>
            <a:endParaRPr lang="en-GB" sz="2800" dirty="0"/>
          </a:p>
          <a:p>
            <a:r>
              <a:rPr lang="en-GB" sz="2800" dirty="0">
                <a:solidFill>
                  <a:srgbClr val="7030A0"/>
                </a:solidFill>
              </a:rPr>
              <a:t>SPECIFIC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Literacy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Mathematics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Understanding the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Expressive Arts and Design</a:t>
            </a:r>
          </a:p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5" y="4936414"/>
            <a:ext cx="203676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6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00">
        <p:fade/>
      </p:transition>
    </mc:Choice>
    <mc:Fallback xmlns="">
      <p:transition spd="slow" advTm="25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11509</TotalTime>
  <Words>479</Words>
  <Application>Microsoft Macintosh PowerPoint</Application>
  <PresentationFormat>Widescreen</PresentationFormat>
  <Paragraphs>65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Campbell</dc:creator>
  <cp:lastModifiedBy>Microsoft Office User</cp:lastModifiedBy>
  <cp:revision>27</cp:revision>
  <dcterms:created xsi:type="dcterms:W3CDTF">2020-06-23T12:08:45Z</dcterms:created>
  <dcterms:modified xsi:type="dcterms:W3CDTF">2020-11-01T11:28:23Z</dcterms:modified>
</cp:coreProperties>
</file>