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73" r:id="rId9"/>
    <p:sldId id="274" r:id="rId10"/>
    <p:sldId id="267" r:id="rId11"/>
    <p:sldId id="263" r:id="rId12"/>
    <p:sldId id="264" r:id="rId13"/>
    <p:sldId id="265" r:id="rId14"/>
    <p:sldId id="266" r:id="rId15"/>
    <p:sldId id="272" r:id="rId16"/>
    <p:sldId id="268" r:id="rId17"/>
    <p:sldId id="269" r:id="rId18"/>
    <p:sldId id="270" r:id="rId19"/>
    <p:sldId id="271"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78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60DDA-F2FE-432C-8D72-EB3BFD6636ED}" type="datetimeFigureOut">
              <a:rPr lang="en-US" smtClean="0"/>
              <a:t>11/16/2017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C07B1-4C8E-48D9-9C70-3DD999B3F94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1C07B1-4C8E-48D9-9C70-3DD999B3F943}" type="slidenum">
              <a:rPr lang="en-GB" smtClean="0"/>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E4B6AF-7A2F-4D99-8726-385A950D6A79}"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2556735273"/>
      </p:ext>
    </p:extLst>
  </p:cSld>
  <p:clrMapOvr>
    <a:masterClrMapping/>
  </p:clrMapOvr>
  <p:transition spd="med"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E4B6AF-7A2F-4D99-8726-385A950D6A79}"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2120724926"/>
      </p:ext>
    </p:extLst>
  </p:cSld>
  <p:clrMapOvr>
    <a:masterClrMapping/>
  </p:clrMapOvr>
  <p:transition spd="med"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E4B6AF-7A2F-4D99-8726-385A950D6A79}"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4214145101"/>
      </p:ext>
    </p:extLst>
  </p:cSld>
  <p:clrMapOvr>
    <a:masterClrMapping/>
  </p:clrMapOvr>
  <p:transition spd="med"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E4B6AF-7A2F-4D99-8726-385A950D6A79}"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2742053543"/>
      </p:ext>
    </p:extLst>
  </p:cSld>
  <p:clrMapOvr>
    <a:masterClrMapping/>
  </p:clrMapOvr>
  <p:transition spd="med"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4B6AF-7A2F-4D99-8726-385A950D6A79}"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3561203735"/>
      </p:ext>
    </p:extLst>
  </p:cSld>
  <p:clrMapOvr>
    <a:masterClrMapping/>
  </p:clrMapOvr>
  <p:transition spd="med"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E4B6AF-7A2F-4D99-8726-385A950D6A79}" type="datetimeFigureOut">
              <a:rPr lang="en-GB" smtClean="0"/>
              <a:pPr/>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2128554173"/>
      </p:ext>
    </p:extLst>
  </p:cSld>
  <p:clrMapOvr>
    <a:masterClrMapping/>
  </p:clrMapOvr>
  <p:transition spd="med"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E4B6AF-7A2F-4D99-8726-385A950D6A79}" type="datetimeFigureOut">
              <a:rPr lang="en-GB" smtClean="0"/>
              <a:pPr/>
              <a:t>16/11/2017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1862784317"/>
      </p:ext>
    </p:extLst>
  </p:cSld>
  <p:clrMapOvr>
    <a:masterClrMapping/>
  </p:clrMapOvr>
  <p:transition spd="med"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E4B6AF-7A2F-4D99-8726-385A950D6A79}" type="datetimeFigureOut">
              <a:rPr lang="en-GB" smtClean="0"/>
              <a:pPr/>
              <a:t>16/11/2017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380882395"/>
      </p:ext>
    </p:extLst>
  </p:cSld>
  <p:clrMapOvr>
    <a:masterClrMapping/>
  </p:clrMapOvr>
  <p:transition spd="med"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4B6AF-7A2F-4D99-8726-385A950D6A79}" type="datetimeFigureOut">
              <a:rPr lang="en-GB" smtClean="0"/>
              <a:pPr/>
              <a:t>16/11/2017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3591888744"/>
      </p:ext>
    </p:extLst>
  </p:cSld>
  <p:clrMapOvr>
    <a:masterClrMapping/>
  </p:clrMapOvr>
  <p:transition spd="med"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4B6AF-7A2F-4D99-8726-385A950D6A79}" type="datetimeFigureOut">
              <a:rPr lang="en-GB" smtClean="0"/>
              <a:pPr/>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3164293163"/>
      </p:ext>
    </p:extLst>
  </p:cSld>
  <p:clrMapOvr>
    <a:masterClrMapping/>
  </p:clrMapOvr>
  <p:transition spd="med"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4B6AF-7A2F-4D99-8726-385A950D6A79}" type="datetimeFigureOut">
              <a:rPr lang="en-GB" smtClean="0"/>
              <a:pPr/>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1613678999"/>
      </p:ext>
    </p:extLst>
  </p:cSld>
  <p:clrMapOvr>
    <a:masterClrMapping/>
  </p:clrMapOvr>
  <p:transition spd="med"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4B6AF-7A2F-4D99-8726-385A950D6A79}" type="datetimeFigureOut">
              <a:rPr lang="en-GB" smtClean="0"/>
              <a:pPr/>
              <a:t>16/11/2017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993F1-7861-4DEE-9B6E-6F8560539D71}" type="slidenum">
              <a:rPr lang="en-GB" smtClean="0"/>
              <a:pPr/>
              <a:t>‹#›</a:t>
            </a:fld>
            <a:endParaRPr lang="en-GB"/>
          </a:p>
        </p:txBody>
      </p:sp>
    </p:spTree>
    <p:extLst>
      <p:ext uri="{BB962C8B-B14F-4D97-AF65-F5344CB8AC3E}">
        <p14:creationId xmlns:p14="http://schemas.microsoft.com/office/powerpoint/2010/main" xmlns="" val="204113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1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clair\Desktop\Coldplay%20-%20Fix%20You%20Lyrics.mp3"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785794"/>
            <a:ext cx="7772400" cy="2286016"/>
          </a:xfrm>
        </p:spPr>
        <p:txBody>
          <a:bodyPr>
            <a:normAutofit fontScale="90000"/>
          </a:bodyPr>
          <a:lstStyle/>
          <a:p>
            <a:r>
              <a:rPr lang="en-GB" b="1" u="sng" dirty="0" smtClean="0">
                <a:latin typeface="Castellar" panose="020A0402060406010301" pitchFamily="18" charset="0"/>
              </a:rPr>
              <a:t>Class 1 </a:t>
            </a:r>
            <a:r>
              <a:rPr lang="en-GB" b="1" u="sng" dirty="0" smtClean="0">
                <a:latin typeface="Castellar" panose="020A0402060406010301" pitchFamily="18" charset="0"/>
              </a:rPr>
              <a:t>presents</a:t>
            </a:r>
            <a:br>
              <a:rPr lang="en-GB" b="1" u="sng" dirty="0" smtClean="0">
                <a:latin typeface="Castellar" panose="020A0402060406010301" pitchFamily="18" charset="0"/>
              </a:rPr>
            </a:br>
            <a:r>
              <a:rPr lang="en-GB" b="1" u="sng" dirty="0" smtClean="0">
                <a:latin typeface="Castellar" panose="020A0402060406010301" pitchFamily="18" charset="0"/>
              </a:rPr>
              <a:t>Anti </a:t>
            </a:r>
            <a:r>
              <a:rPr lang="en-GB" b="1" u="sng" dirty="0" smtClean="0">
                <a:latin typeface="Castellar" panose="020A0402060406010301" pitchFamily="18" charset="0"/>
              </a:rPr>
              <a:t>– Bullying Week </a:t>
            </a:r>
            <a:r>
              <a:rPr lang="en-GB" b="1" u="sng" dirty="0" smtClean="0">
                <a:latin typeface="Castellar" panose="020A0402060406010301" pitchFamily="18" charset="0"/>
              </a:rPr>
              <a:t/>
            </a:r>
            <a:br>
              <a:rPr lang="en-GB" b="1" u="sng" dirty="0" smtClean="0">
                <a:latin typeface="Castellar" panose="020A0402060406010301" pitchFamily="18" charset="0"/>
              </a:rPr>
            </a:br>
            <a:r>
              <a:rPr lang="en-GB" b="1" u="sng" dirty="0" smtClean="0">
                <a:latin typeface="Castellar" panose="020A0402060406010301" pitchFamily="18" charset="0"/>
              </a:rPr>
              <a:t>2017</a:t>
            </a:r>
            <a:r>
              <a:rPr lang="en-GB" b="1" u="sng" dirty="0" smtClean="0">
                <a:latin typeface="Castellar" panose="020A0402060406010301" pitchFamily="18" charset="0"/>
              </a:rPr>
              <a:t/>
            </a:r>
            <a:br>
              <a:rPr lang="en-GB" b="1" u="sng" dirty="0" smtClean="0">
                <a:latin typeface="Castellar" panose="020A0402060406010301" pitchFamily="18" charset="0"/>
              </a:rPr>
            </a:br>
            <a:endParaRPr lang="en-GB" b="1" u="sng" dirty="0">
              <a:latin typeface="Castellar" panose="020A0402060406010301" pitchFamily="18" charset="0"/>
            </a:endParaRPr>
          </a:p>
        </p:txBody>
      </p:sp>
      <p:pic>
        <p:nvPicPr>
          <p:cNvPr id="6" name="Coldplay - Fix You Lyrics.mp3">
            <a:hlinkClick r:id="" action="ppaction://media"/>
          </p:cNvPr>
          <p:cNvPicPr>
            <a:picLocks noRot="1" noChangeAspect="1"/>
          </p:cNvPicPr>
          <p:nvPr>
            <a:audioFile r:link="rId1"/>
          </p:nvPr>
        </p:nvPicPr>
        <p:blipFill>
          <a:blip r:embed="rId4"/>
          <a:stretch>
            <a:fillRect/>
          </a:stretch>
        </p:blipFill>
        <p:spPr>
          <a:xfrm>
            <a:off x="4643438" y="3571876"/>
            <a:ext cx="304800" cy="3048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xmlns="" val="0"/>
              </a:ext>
            </a:extLst>
          </a:blip>
          <a:srcRect l="6308" r="8023"/>
          <a:stretch/>
        </p:blipFill>
        <p:spPr>
          <a:xfrm rot="5400000">
            <a:off x="2710427" y="2861681"/>
            <a:ext cx="3508832" cy="3071834"/>
          </a:xfrm>
          <a:prstGeom prst="rect">
            <a:avLst/>
          </a:prstGeom>
          <a:ln>
            <a:noFill/>
          </a:ln>
          <a:effectLst>
            <a:softEdge rad="112500"/>
          </a:effectLst>
        </p:spPr>
      </p:pic>
    </p:spTree>
    <p:extLst>
      <p:ext uri="{BB962C8B-B14F-4D97-AF65-F5344CB8AC3E}">
        <p14:creationId xmlns:p14="http://schemas.microsoft.com/office/powerpoint/2010/main" xmlns="" val="2974399527"/>
      </p:ext>
    </p:extLst>
  </p:cSld>
  <p:clrMapOvr>
    <a:masterClrMapping/>
  </p:clrMapOvr>
  <p:transition spd="med"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1" showWhenStopped="0">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71480"/>
            <a:ext cx="7888960" cy="3970318"/>
          </a:xfrm>
          <a:prstGeom prst="rect">
            <a:avLst/>
          </a:prstGeom>
          <a:noFill/>
        </p:spPr>
        <p:txBody>
          <a:bodyPr wrap="square" rtlCol="0">
            <a:spAutoFit/>
          </a:bodyPr>
          <a:lstStyle/>
          <a:p>
            <a:pPr algn="ctr"/>
            <a:r>
              <a:rPr lang="en-GB" sz="3600" dirty="0" smtClean="0">
                <a:latin typeface="Elephant" panose="02020904090505020303" pitchFamily="18" charset="0"/>
              </a:rPr>
              <a:t>We talked about how we could remember what </a:t>
            </a:r>
            <a:r>
              <a:rPr lang="en-GB" sz="3600" dirty="0" smtClean="0">
                <a:latin typeface="Elephant" panose="02020904090505020303" pitchFamily="18" charset="0"/>
              </a:rPr>
              <a:t>being bullied </a:t>
            </a:r>
            <a:r>
              <a:rPr lang="en-GB" sz="3600" b="1" i="1" dirty="0" smtClean="0">
                <a:latin typeface="Elephant" panose="02020904090505020303" pitchFamily="18" charset="0"/>
              </a:rPr>
              <a:t>really</a:t>
            </a:r>
            <a:r>
              <a:rPr lang="en-GB" sz="3600" dirty="0" smtClean="0">
                <a:latin typeface="Elephant" panose="02020904090505020303" pitchFamily="18" charset="0"/>
              </a:rPr>
              <a:t> </a:t>
            </a:r>
            <a:r>
              <a:rPr lang="en-GB" sz="3600" dirty="0" smtClean="0">
                <a:latin typeface="Elephant" panose="02020904090505020303" pitchFamily="18" charset="0"/>
              </a:rPr>
              <a:t>meant. </a:t>
            </a:r>
          </a:p>
          <a:p>
            <a:r>
              <a:rPr lang="en-GB" sz="3600" dirty="0" smtClean="0">
                <a:latin typeface="Elephant" panose="02020904090505020303" pitchFamily="18" charset="0"/>
              </a:rPr>
              <a:t> </a:t>
            </a:r>
          </a:p>
          <a:p>
            <a:r>
              <a:rPr lang="en-GB" sz="3600" dirty="0" smtClean="0">
                <a:latin typeface="Elephant" panose="02020904090505020303" pitchFamily="18" charset="0"/>
              </a:rPr>
              <a:t>This was what we  found out...</a:t>
            </a:r>
          </a:p>
          <a:p>
            <a:r>
              <a:rPr lang="en-GB" sz="3600" dirty="0" smtClean="0">
                <a:latin typeface="Elephant" panose="02020904090505020303" pitchFamily="18" charset="0"/>
              </a:rPr>
              <a:t> </a:t>
            </a:r>
          </a:p>
          <a:p>
            <a:r>
              <a:rPr lang="en-GB" sz="3600" dirty="0" smtClean="0">
                <a:latin typeface="Elephant" panose="02020904090505020303" pitchFamily="18" charset="0"/>
              </a:rPr>
              <a:t>It is a simple way to remember.</a:t>
            </a:r>
            <a:endParaRPr lang="en-GB" sz="3600" dirty="0">
              <a:latin typeface="Elephant" panose="02020904090505020303" pitchFamily="18" charset="0"/>
            </a:endParaRPr>
          </a:p>
        </p:txBody>
      </p:sp>
      <p:pic>
        <p:nvPicPr>
          <p:cNvPr id="2050" name="Picture 2" descr="C:\Users\Teacher\AppData\Local\Microsoft\Windows\INetCache\IE\SP01JXKY\Cartoon-elephant-9103-large[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28842" y="4621499"/>
            <a:ext cx="1633364" cy="155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4512396"/>
      </p:ext>
    </p:extLst>
  </p:cSld>
  <p:clrMapOvr>
    <a:masterClrMapping/>
  </p:clrMapOvr>
  <p:transition spd="med" advClick="0" advTm="10000">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rcRect l="13281"/>
          <a:stretch>
            <a:fillRect/>
          </a:stretch>
        </p:blipFill>
        <p:spPr>
          <a:xfrm>
            <a:off x="0" y="-24"/>
            <a:ext cx="9144000" cy="6858000"/>
          </a:xfrm>
          <a:prstGeom prst="rect">
            <a:avLst/>
          </a:prstGeom>
        </p:spPr>
      </p:pic>
    </p:spTree>
    <p:extLst>
      <p:ext uri="{BB962C8B-B14F-4D97-AF65-F5344CB8AC3E}">
        <p14:creationId xmlns:p14="http://schemas.microsoft.com/office/powerpoint/2010/main" xmlns="" val="234972203"/>
      </p:ext>
    </p:extLst>
  </p:cSld>
  <p:clrMapOvr>
    <a:masterClrMapping/>
  </p:clrMapOvr>
  <p:transition spd="med" advClick="0" advTm="3000">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rcRect l="18750"/>
          <a:stretch>
            <a:fillRect/>
          </a:stretch>
        </p:blipFill>
        <p:spPr>
          <a:xfrm>
            <a:off x="0" y="0"/>
            <a:ext cx="9144000" cy="6858000"/>
          </a:xfrm>
          <a:prstGeom prst="rect">
            <a:avLst/>
          </a:prstGeom>
        </p:spPr>
      </p:pic>
    </p:spTree>
    <p:extLst>
      <p:ext uri="{BB962C8B-B14F-4D97-AF65-F5344CB8AC3E}">
        <p14:creationId xmlns:p14="http://schemas.microsoft.com/office/powerpoint/2010/main" xmlns="" val="253482263"/>
      </p:ext>
    </p:extLst>
  </p:cSld>
  <p:clrMapOvr>
    <a:masterClrMapping/>
  </p:clrMapOvr>
  <p:transition spd="med" advClick="0" advTm="3000">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rcRect l="10937"/>
          <a:stretch>
            <a:fillRect/>
          </a:stretch>
        </p:blipFill>
        <p:spPr>
          <a:xfrm>
            <a:off x="0" y="0"/>
            <a:ext cx="9144000" cy="6858000"/>
          </a:xfrm>
          <a:prstGeom prst="rect">
            <a:avLst/>
          </a:prstGeom>
        </p:spPr>
      </p:pic>
    </p:spTree>
    <p:extLst>
      <p:ext uri="{BB962C8B-B14F-4D97-AF65-F5344CB8AC3E}">
        <p14:creationId xmlns:p14="http://schemas.microsoft.com/office/powerpoint/2010/main" xmlns="" val="2631872869"/>
      </p:ext>
    </p:extLst>
  </p:cSld>
  <p:clrMapOvr>
    <a:masterClrMapping/>
  </p:clrMapOvr>
  <p:transition spd="med" advClick="0" advTm="3000">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rcRect l="9375"/>
          <a:stretch>
            <a:fillRect/>
          </a:stretch>
        </p:blipFill>
        <p:spPr>
          <a:xfrm>
            <a:off x="0" y="0"/>
            <a:ext cx="9144000" cy="6858000"/>
          </a:xfrm>
          <a:prstGeom prst="rect">
            <a:avLst/>
          </a:prstGeom>
        </p:spPr>
      </p:pic>
    </p:spTree>
    <p:extLst>
      <p:ext uri="{BB962C8B-B14F-4D97-AF65-F5344CB8AC3E}">
        <p14:creationId xmlns:p14="http://schemas.microsoft.com/office/powerpoint/2010/main" xmlns="" val="3228021480"/>
      </p:ext>
    </p:extLst>
  </p:cSld>
  <p:clrMapOvr>
    <a:masterClrMapping/>
  </p:clrMapOvr>
  <p:transition spd="med" advClick="0" advTm="3000">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8358246" cy="3416320"/>
          </a:xfrm>
          <a:prstGeom prst="rect">
            <a:avLst/>
          </a:prstGeom>
          <a:noFill/>
        </p:spPr>
        <p:txBody>
          <a:bodyPr wrap="square" rtlCol="0">
            <a:spAutoFit/>
          </a:bodyPr>
          <a:lstStyle/>
          <a:p>
            <a:r>
              <a:rPr lang="en-GB" sz="7200" dirty="0" smtClean="0">
                <a:latin typeface="Elephant"/>
              </a:rPr>
              <a:t>This is what the abbreviations stood for...</a:t>
            </a:r>
            <a:endParaRPr lang="en-GB" sz="7200" dirty="0">
              <a:latin typeface="Elephant"/>
            </a:endParaRPr>
          </a:p>
        </p:txBody>
      </p:sp>
    </p:spTree>
    <p:extLst>
      <p:ext uri="{BB962C8B-B14F-4D97-AF65-F5344CB8AC3E}">
        <p14:creationId xmlns:p14="http://schemas.microsoft.com/office/powerpoint/2010/main" xmlns="" val="351388143"/>
      </p:ext>
    </p:extLst>
  </p:cSld>
  <p:clrMapOvr>
    <a:masterClrMapping/>
  </p:clrMapOvr>
  <p:transition spd="med" advClick="0" advTm="10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73094287"/>
      </p:ext>
    </p:extLst>
  </p:cSld>
  <p:clrMapOvr>
    <a:masterClrMapping/>
  </p:clrMapOvr>
  <p:transition spd="med" advClick="0" advTm="3000">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861442256"/>
      </p:ext>
    </p:extLst>
  </p:cSld>
  <p:clrMapOvr>
    <a:masterClrMapping/>
  </p:clrMapOvr>
  <p:transition spd="med" advClick="0" advTm="3000">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174452579"/>
      </p:ext>
    </p:extLst>
  </p:cSld>
  <p:clrMapOvr>
    <a:masterClrMapping/>
  </p:clrMapOvr>
  <p:transition spd="med" advClick="0" advTm="3000">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889021334"/>
      </p:ext>
    </p:extLst>
  </p:cSld>
  <p:clrMapOvr>
    <a:masterClrMapping/>
  </p:clrMapOvr>
  <p:transition spd="med" advClick="0" advTm="3000">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9"/>
            <a:ext cx="8229600" cy="3877032"/>
          </a:xfrm>
        </p:spPr>
        <p:txBody>
          <a:bodyPr>
            <a:normAutofit/>
          </a:bodyPr>
          <a:lstStyle/>
          <a:p>
            <a:pPr marL="0" indent="0" algn="ctr">
              <a:buNone/>
            </a:pPr>
            <a:r>
              <a:rPr lang="en-GB" u="sng" dirty="0" smtClean="0">
                <a:latin typeface="Elephant" panose="02020904090505020303" pitchFamily="18" charset="0"/>
              </a:rPr>
              <a:t>Class 1 talked about what bullying meant to them. </a:t>
            </a:r>
            <a:endParaRPr lang="en-GB" u="sng" dirty="0" smtClean="0">
              <a:latin typeface="Elephant" panose="02020904090505020303" pitchFamily="18" charset="0"/>
            </a:endParaRPr>
          </a:p>
          <a:p>
            <a:pPr marL="0" indent="0" algn="ctr">
              <a:buNone/>
            </a:pPr>
            <a:r>
              <a:rPr lang="en-GB" dirty="0" smtClean="0">
                <a:latin typeface="Elephant" panose="02020904090505020303" pitchFamily="18" charset="0"/>
              </a:rPr>
              <a:t>They </a:t>
            </a:r>
            <a:r>
              <a:rPr lang="en-GB" dirty="0" smtClean="0">
                <a:latin typeface="Elephant" panose="02020904090505020303" pitchFamily="18" charset="0"/>
              </a:rPr>
              <a:t>learnt about how unkind words and actions can hurt over a long period of time.  </a:t>
            </a:r>
            <a:r>
              <a:rPr lang="en-GB" dirty="0" smtClean="0">
                <a:latin typeface="Elephant" panose="02020904090505020303" pitchFamily="18" charset="0"/>
              </a:rPr>
              <a:t>The children</a:t>
            </a:r>
            <a:r>
              <a:rPr lang="en-GB" dirty="0" smtClean="0">
                <a:latin typeface="Elephant" panose="02020904090505020303" pitchFamily="18" charset="0"/>
              </a:rPr>
              <a:t> </a:t>
            </a:r>
            <a:r>
              <a:rPr lang="en-GB" dirty="0" smtClean="0">
                <a:latin typeface="Elephant" panose="02020904090505020303" pitchFamily="18" charset="0"/>
              </a:rPr>
              <a:t>decided that although saying sorry </a:t>
            </a:r>
            <a:r>
              <a:rPr lang="en-GB" dirty="0" smtClean="0">
                <a:latin typeface="Elephant" panose="02020904090505020303" pitchFamily="18" charset="0"/>
              </a:rPr>
              <a:t>is a good thing, </a:t>
            </a:r>
            <a:r>
              <a:rPr lang="en-GB" dirty="0" smtClean="0">
                <a:latin typeface="Elephant" panose="02020904090505020303" pitchFamily="18" charset="0"/>
              </a:rPr>
              <a:t>it does not repair all of the damage.  </a:t>
            </a:r>
            <a:endParaRPr lang="en-GB" dirty="0">
              <a:latin typeface="Elephant" panose="02020904090505020303" pitchFamily="18" charset="0"/>
            </a:endParaRPr>
          </a:p>
        </p:txBody>
      </p:sp>
      <p:pic>
        <p:nvPicPr>
          <p:cNvPr id="1026" name="Picture 2" descr="C:\Users\clair\AppData\Local\Microsoft\Windows\INetCache\IE\SVCC5KNQ\102929831[1].jpg"/>
          <p:cNvPicPr>
            <a:picLocks noChangeAspect="1" noChangeArrowheads="1"/>
          </p:cNvPicPr>
          <p:nvPr/>
        </p:nvPicPr>
        <p:blipFill>
          <a:blip r:embed="rId2"/>
          <a:srcRect r="10000"/>
          <a:stretch>
            <a:fillRect/>
          </a:stretch>
        </p:blipFill>
        <p:spPr bwMode="auto">
          <a:xfrm>
            <a:off x="5929322" y="4500570"/>
            <a:ext cx="1928826" cy="1924976"/>
          </a:xfrm>
          <a:prstGeom prst="rect">
            <a:avLst/>
          </a:prstGeom>
          <a:noFill/>
        </p:spPr>
      </p:pic>
    </p:spTree>
    <p:extLst>
      <p:ext uri="{BB962C8B-B14F-4D97-AF65-F5344CB8AC3E}">
        <p14:creationId xmlns:p14="http://schemas.microsoft.com/office/powerpoint/2010/main" xmlns="" val="2799831530"/>
      </p:ext>
    </p:extLst>
  </p:cSld>
  <p:clrMapOvr>
    <a:masterClrMapping/>
  </p:clrMapOvr>
  <p:transition spd="med" advClick="0" advTm="15000">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clair\AppData\Local\Microsoft\Windows\INetCache\IE\SVCC5KNQ\Happy_Flower[1].jpg"/>
          <p:cNvPicPr>
            <a:picLocks noChangeAspect="1" noChangeArrowheads="1"/>
          </p:cNvPicPr>
          <p:nvPr/>
        </p:nvPicPr>
        <p:blipFill>
          <a:blip r:embed="rId2"/>
          <a:srcRect/>
          <a:stretch>
            <a:fillRect/>
          </a:stretch>
        </p:blipFill>
        <p:spPr bwMode="auto">
          <a:xfrm>
            <a:off x="3428992" y="4071942"/>
            <a:ext cx="1685532" cy="2543170"/>
          </a:xfrm>
          <a:prstGeom prst="rect">
            <a:avLst/>
          </a:prstGeom>
          <a:noFill/>
        </p:spPr>
      </p:pic>
      <p:sp>
        <p:nvSpPr>
          <p:cNvPr id="2" name="TextBox 1"/>
          <p:cNvSpPr txBox="1"/>
          <p:nvPr/>
        </p:nvSpPr>
        <p:spPr>
          <a:xfrm>
            <a:off x="428596" y="1285860"/>
            <a:ext cx="8429684" cy="3385542"/>
          </a:xfrm>
          <a:prstGeom prst="rect">
            <a:avLst/>
          </a:prstGeom>
          <a:noFill/>
        </p:spPr>
        <p:txBody>
          <a:bodyPr wrap="square" rtlCol="0">
            <a:spAutoFit/>
          </a:bodyPr>
          <a:lstStyle/>
          <a:p>
            <a:r>
              <a:rPr lang="en-GB" sz="2800" dirty="0" smtClean="0">
                <a:latin typeface="Elephant"/>
              </a:rPr>
              <a:t>At Broadhembury, we work hard to make sure that bullying does not happen.  We know that if we are worried, we can always speak to an adult at school, or someone else  that we trust.</a:t>
            </a:r>
          </a:p>
          <a:p>
            <a:endParaRPr lang="en-GB" sz="2800" dirty="0" smtClean="0">
              <a:latin typeface="Elephant"/>
            </a:endParaRPr>
          </a:p>
          <a:p>
            <a:r>
              <a:rPr lang="en-GB" sz="2800" dirty="0" smtClean="0">
                <a:latin typeface="Elephant"/>
              </a:rPr>
              <a:t>Together, we will all  celebrate being unique and look after each other.</a:t>
            </a:r>
          </a:p>
          <a:p>
            <a:endParaRPr lang="en-GB" dirty="0" smtClean="0"/>
          </a:p>
        </p:txBody>
      </p:sp>
    </p:spTree>
  </p:cSld>
  <p:clrMapOvr>
    <a:masterClrMapping/>
  </p:clrMapOvr>
  <p:transition spd="med"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918" y="1571612"/>
            <a:ext cx="5677645" cy="2831544"/>
          </a:xfrm>
          <a:prstGeom prst="rect">
            <a:avLst/>
          </a:prstGeom>
          <a:noFill/>
        </p:spPr>
        <p:txBody>
          <a:bodyPr wrap="none" rtlCol="0">
            <a:spAutoFit/>
          </a:bodyPr>
          <a:lstStyle/>
          <a:p>
            <a:pPr algn="ctr"/>
            <a:r>
              <a:rPr lang="en-GB" sz="8000" dirty="0" smtClean="0">
                <a:latin typeface="Elephant"/>
              </a:rPr>
              <a:t>Thank you </a:t>
            </a:r>
          </a:p>
          <a:p>
            <a:pPr algn="ctr"/>
            <a:r>
              <a:rPr lang="en-GB" sz="8000" dirty="0" smtClean="0">
                <a:latin typeface="Elephant"/>
              </a:rPr>
              <a:t>for watching</a:t>
            </a:r>
          </a:p>
          <a:p>
            <a:endParaRPr lang="en-GB"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a14:imgEffect>
                  </a14:imgLayer>
                </a14:imgProps>
              </a:ext>
              <a:ext uri="{28A0092B-C50C-407E-A947-70E740481C1C}">
                <a14:useLocalDpi xmlns:a14="http://schemas.microsoft.com/office/drawing/2010/main" xmlns="" val="0"/>
              </a:ext>
            </a:extLst>
          </a:blip>
          <a:srcRect l="5304" t="20780" r="6104" b="16269"/>
          <a:stretch/>
        </p:blipFill>
        <p:spPr>
          <a:xfrm>
            <a:off x="2071670" y="4000504"/>
            <a:ext cx="4550562" cy="2425150"/>
          </a:xfrm>
          <a:prstGeom prst="ellipse">
            <a:avLst/>
          </a:prstGeom>
          <a:ln>
            <a:noFill/>
          </a:ln>
          <a:effectLst>
            <a:softEdge rad="112500"/>
          </a:effectLst>
        </p:spPr>
      </p:pic>
      <p:sp>
        <p:nvSpPr>
          <p:cNvPr id="3" name="TextBox 2"/>
          <p:cNvSpPr txBox="1"/>
          <p:nvPr/>
        </p:nvSpPr>
        <p:spPr>
          <a:xfrm>
            <a:off x="1187624" y="1052736"/>
            <a:ext cx="6336704" cy="2893100"/>
          </a:xfrm>
          <a:prstGeom prst="rect">
            <a:avLst/>
          </a:prstGeom>
          <a:noFill/>
        </p:spPr>
        <p:txBody>
          <a:bodyPr wrap="square" rtlCol="0">
            <a:spAutoFit/>
          </a:bodyPr>
          <a:lstStyle/>
          <a:p>
            <a:r>
              <a:rPr lang="en-GB" sz="2800" dirty="0" smtClean="0">
                <a:latin typeface="Elephant" panose="02020904090505020303" pitchFamily="18" charset="0"/>
              </a:rPr>
              <a:t>We did an activity which demonstrated this</a:t>
            </a:r>
            <a:r>
              <a:rPr lang="en-GB" sz="2800" dirty="0" smtClean="0">
                <a:latin typeface="Elephant" panose="02020904090505020303" pitchFamily="18" charset="0"/>
              </a:rPr>
              <a:t>... </a:t>
            </a:r>
            <a:endParaRPr lang="en-GB" sz="2800" dirty="0" smtClean="0">
              <a:latin typeface="Elephant" panose="02020904090505020303" pitchFamily="18" charset="0"/>
            </a:endParaRPr>
          </a:p>
          <a:p>
            <a:pPr>
              <a:lnSpc>
                <a:spcPct val="150000"/>
              </a:lnSpc>
            </a:pPr>
            <a:r>
              <a:rPr lang="en-GB" sz="2800" dirty="0" smtClean="0">
                <a:latin typeface="Elephant" panose="02020904090505020303" pitchFamily="18" charset="0"/>
              </a:rPr>
              <a:t>a</a:t>
            </a:r>
            <a:r>
              <a:rPr lang="en-GB" sz="2800" dirty="0" smtClean="0">
                <a:latin typeface="Elephant" panose="02020904090505020303" pitchFamily="18" charset="0"/>
              </a:rPr>
              <a:t>nd no </a:t>
            </a:r>
            <a:r>
              <a:rPr lang="en-GB" sz="2800" dirty="0" smtClean="0">
                <a:latin typeface="Elephant" panose="02020904090505020303" pitchFamily="18" charset="0"/>
              </a:rPr>
              <a:t>matter how many times we said sorry – our hearts still remained a little bit crinkled and lined.</a:t>
            </a:r>
            <a:endParaRPr lang="en-GB" sz="2800" dirty="0">
              <a:latin typeface="Elephant" panose="02020904090505020303" pitchFamily="18" charset="0"/>
            </a:endParaRPr>
          </a:p>
        </p:txBody>
      </p:sp>
    </p:spTree>
    <p:extLst>
      <p:ext uri="{BB962C8B-B14F-4D97-AF65-F5344CB8AC3E}">
        <p14:creationId xmlns:p14="http://schemas.microsoft.com/office/powerpoint/2010/main" xmlns="" val="2127599821"/>
      </p:ext>
    </p:extLst>
  </p:cSld>
  <p:clrMapOvr>
    <a:masterClrMapping/>
  </p:clrMapOvr>
  <p:transition spd="med" advClick="0" advTm="15000">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500042"/>
            <a:ext cx="6929486" cy="3354765"/>
          </a:xfrm>
          <a:prstGeom prst="rect">
            <a:avLst/>
          </a:prstGeom>
          <a:noFill/>
        </p:spPr>
        <p:txBody>
          <a:bodyPr wrap="square" rtlCol="0">
            <a:spAutoFit/>
          </a:bodyPr>
          <a:lstStyle/>
          <a:p>
            <a:pPr algn="ctr"/>
            <a:r>
              <a:rPr lang="en-GB" sz="3200" dirty="0" smtClean="0">
                <a:latin typeface="Elephant" panose="02020904090505020303" pitchFamily="18" charset="0"/>
              </a:rPr>
              <a:t>We reminded </a:t>
            </a:r>
            <a:r>
              <a:rPr lang="en-GB" sz="3200" dirty="0" smtClean="0">
                <a:latin typeface="Elephant" panose="02020904090505020303" pitchFamily="18" charset="0"/>
              </a:rPr>
              <a:t>ourselves of a story that we know.  It was all about </a:t>
            </a:r>
            <a:r>
              <a:rPr lang="en-GB" sz="3200" dirty="0" smtClean="0">
                <a:latin typeface="Elephant" panose="02020904090505020303" pitchFamily="18" charset="0"/>
              </a:rPr>
              <a:t>about The Hueys – </a:t>
            </a:r>
            <a:r>
              <a:rPr lang="en-GB" sz="3200" dirty="0" smtClean="0">
                <a:latin typeface="Elephant" panose="02020904090505020303" pitchFamily="18" charset="0"/>
              </a:rPr>
              <a:t>they were </a:t>
            </a:r>
            <a:r>
              <a:rPr lang="en-GB" sz="3200" dirty="0" smtClean="0">
                <a:latin typeface="Elephant" panose="02020904090505020303" pitchFamily="18" charset="0"/>
              </a:rPr>
              <a:t>all the </a:t>
            </a:r>
            <a:r>
              <a:rPr lang="en-GB" sz="3200" dirty="0" smtClean="0">
                <a:latin typeface="Elephant" panose="02020904090505020303" pitchFamily="18" charset="0"/>
              </a:rPr>
              <a:t>same but they were happy until one day...</a:t>
            </a:r>
            <a:endParaRPr lang="en-GB" sz="3200" dirty="0" smtClean="0">
              <a:latin typeface="Elephant" panose="02020904090505020303" pitchFamily="18" charset="0"/>
            </a:endParaRPr>
          </a:p>
          <a:p>
            <a:pPr algn="ctr"/>
            <a:endParaRPr lang="en-GB" sz="2800" u="sng" dirty="0">
              <a:latin typeface="Elephant" panose="02020904090505020303" pitchFamily="18" charset="0"/>
            </a:endParaRPr>
          </a:p>
          <a:p>
            <a:pPr algn="ctr"/>
            <a:endParaRPr lang="en-GB" sz="2800" u="sng" dirty="0" smtClean="0">
              <a:latin typeface="Elephant" panose="02020904090505020303" pitchFamily="18" charset="0"/>
            </a:endParaRPr>
          </a:p>
          <a:p>
            <a:pPr algn="ctr"/>
            <a:endParaRPr lang="en-GB" sz="2800" u="sng" dirty="0" smtClean="0">
              <a:latin typeface="Elephant" panose="02020904090505020303" pitchFamily="18" charset="0"/>
            </a:endParaRPr>
          </a:p>
        </p:txBody>
      </p:sp>
      <p:pic>
        <p:nvPicPr>
          <p:cNvPr id="21506" name="Picture 2" descr="Image result for the hueys in the new jumper"/>
          <p:cNvPicPr>
            <a:picLocks noChangeAspect="1" noChangeArrowheads="1"/>
          </p:cNvPicPr>
          <p:nvPr/>
        </p:nvPicPr>
        <p:blipFill>
          <a:blip r:embed="rId2"/>
          <a:srcRect/>
          <a:stretch>
            <a:fillRect/>
          </a:stretch>
        </p:blipFill>
        <p:spPr bwMode="auto">
          <a:xfrm>
            <a:off x="1197731" y="2857495"/>
            <a:ext cx="6660417" cy="3683079"/>
          </a:xfrm>
          <a:prstGeom prst="rect">
            <a:avLst/>
          </a:prstGeom>
          <a:noFill/>
        </p:spPr>
      </p:pic>
    </p:spTree>
    <p:extLst>
      <p:ext uri="{BB962C8B-B14F-4D97-AF65-F5344CB8AC3E}">
        <p14:creationId xmlns:p14="http://schemas.microsoft.com/office/powerpoint/2010/main" xmlns="" val="284036883"/>
      </p:ext>
    </p:extLst>
  </p:cSld>
  <p:clrMapOvr>
    <a:masterClrMapping/>
  </p:clrMapOvr>
  <p:transition spd="med" advClick="0" advTm="10000">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the hueys in the new jumper"/>
          <p:cNvPicPr>
            <a:picLocks noChangeAspect="1" noChangeArrowheads="1"/>
          </p:cNvPicPr>
          <p:nvPr/>
        </p:nvPicPr>
        <p:blipFill>
          <a:blip r:embed="rId2" cstate="print"/>
          <a:srcRect r="21996"/>
          <a:stretch>
            <a:fillRect/>
          </a:stretch>
        </p:blipFill>
        <p:spPr bwMode="auto">
          <a:xfrm>
            <a:off x="7143768" y="714356"/>
            <a:ext cx="1773251" cy="1536003"/>
          </a:xfrm>
          <a:prstGeom prst="rect">
            <a:avLst/>
          </a:prstGeom>
          <a:noFill/>
        </p:spPr>
      </p:pic>
      <p:sp>
        <p:nvSpPr>
          <p:cNvPr id="2" name="TextBox 1"/>
          <p:cNvSpPr txBox="1"/>
          <p:nvPr/>
        </p:nvSpPr>
        <p:spPr>
          <a:xfrm>
            <a:off x="714348" y="357166"/>
            <a:ext cx="7098012" cy="4031873"/>
          </a:xfrm>
          <a:prstGeom prst="rect">
            <a:avLst/>
          </a:prstGeom>
          <a:noFill/>
        </p:spPr>
        <p:txBody>
          <a:bodyPr wrap="square" rtlCol="0">
            <a:spAutoFit/>
          </a:bodyPr>
          <a:lstStyle/>
          <a:p>
            <a:r>
              <a:rPr lang="en-GB" sz="3200" dirty="0" smtClean="0">
                <a:latin typeface="Elephant" panose="02020904090505020303" pitchFamily="18" charset="0"/>
              </a:rPr>
              <a:t>...one decided to be different by making himself a jumper.</a:t>
            </a:r>
            <a:endParaRPr lang="en-GB" sz="3200" dirty="0" smtClean="0">
              <a:latin typeface="Elephant" panose="02020904090505020303" pitchFamily="18" charset="0"/>
            </a:endParaRPr>
          </a:p>
          <a:p>
            <a:endParaRPr lang="en-GB" sz="3200" dirty="0" smtClean="0">
              <a:latin typeface="Elephant" panose="02020904090505020303" pitchFamily="18" charset="0"/>
            </a:endParaRPr>
          </a:p>
          <a:p>
            <a:r>
              <a:rPr lang="en-GB" sz="3200" dirty="0" smtClean="0">
                <a:latin typeface="Elephant" panose="02020904090505020303" pitchFamily="18" charset="0"/>
              </a:rPr>
              <a:t>This caught on...and then they were all the same again.</a:t>
            </a:r>
          </a:p>
          <a:p>
            <a:r>
              <a:rPr lang="en-GB" sz="3200" dirty="0" smtClean="0">
                <a:latin typeface="Elephant" panose="02020904090505020303" pitchFamily="18" charset="0"/>
              </a:rPr>
              <a:t>They each decided to wear a different hat so...</a:t>
            </a:r>
            <a:endParaRPr lang="en-GB" sz="3200" dirty="0" smtClean="0">
              <a:latin typeface="Elephant" panose="02020904090505020303" pitchFamily="18" charset="0"/>
            </a:endParaRPr>
          </a:p>
          <a:p>
            <a:r>
              <a:rPr lang="en-GB" sz="3200" dirty="0" smtClean="0">
                <a:latin typeface="Elephant" panose="02020904090505020303" pitchFamily="18" charset="0"/>
              </a:rPr>
              <a:t>e</a:t>
            </a:r>
            <a:r>
              <a:rPr lang="en-GB" sz="3200" dirty="0" smtClean="0">
                <a:latin typeface="Elephant" panose="02020904090505020303" pitchFamily="18" charset="0"/>
              </a:rPr>
              <a:t>ventually </a:t>
            </a:r>
            <a:r>
              <a:rPr lang="en-GB" sz="3200" dirty="0" smtClean="0">
                <a:latin typeface="Elephant" panose="02020904090505020303" pitchFamily="18" charset="0"/>
              </a:rPr>
              <a:t>they were all unique.  </a:t>
            </a:r>
            <a:endParaRPr lang="en-GB" sz="3200" dirty="0">
              <a:latin typeface="Elephant" panose="02020904090505020303" pitchFamily="18" charset="0"/>
            </a:endParaRPr>
          </a:p>
        </p:txBody>
      </p:sp>
      <p:pic>
        <p:nvPicPr>
          <p:cNvPr id="20484" name="Picture 4" descr="Image result for the hueys in their hats"/>
          <p:cNvPicPr>
            <a:picLocks noChangeAspect="1" noChangeArrowheads="1"/>
          </p:cNvPicPr>
          <p:nvPr/>
        </p:nvPicPr>
        <p:blipFill>
          <a:blip r:embed="rId3" cstate="print"/>
          <a:srcRect t="13117"/>
          <a:stretch>
            <a:fillRect/>
          </a:stretch>
        </p:blipFill>
        <p:spPr bwMode="auto">
          <a:xfrm>
            <a:off x="1785918" y="4500570"/>
            <a:ext cx="5149098" cy="1705240"/>
          </a:xfrm>
          <a:prstGeom prst="rect">
            <a:avLst/>
          </a:prstGeom>
          <a:noFill/>
        </p:spPr>
      </p:pic>
    </p:spTree>
    <p:extLst>
      <p:ext uri="{BB962C8B-B14F-4D97-AF65-F5344CB8AC3E}">
        <p14:creationId xmlns:p14="http://schemas.microsoft.com/office/powerpoint/2010/main" xmlns="" val="4202528701"/>
      </p:ext>
    </p:extLst>
  </p:cSld>
  <p:clrMapOvr>
    <a:masterClrMapping/>
  </p:clrMapOvr>
  <p:transition spd="med" advClick="0" advTm="10000">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428604"/>
            <a:ext cx="8286808" cy="6186309"/>
          </a:xfrm>
          <a:prstGeom prst="rect">
            <a:avLst/>
          </a:prstGeom>
          <a:ln w="76200">
            <a:solidFill>
              <a:schemeClr val="tx1"/>
            </a:solidFill>
          </a:ln>
        </p:spPr>
        <p:txBody>
          <a:bodyPr wrap="square">
            <a:spAutoFit/>
          </a:bodyPr>
          <a:lstStyle/>
          <a:p>
            <a:pPr algn="ctr"/>
            <a:r>
              <a:rPr lang="en-GB" sz="6600" dirty="0" smtClean="0">
                <a:latin typeface="Impact" pitchFamily="34" charset="0"/>
              </a:rPr>
              <a:t>We are all unique and this is something that we should celebrate</a:t>
            </a:r>
            <a:r>
              <a:rPr lang="en-GB" sz="6600" dirty="0" smtClean="0">
                <a:latin typeface="Impact" pitchFamily="34" charset="0"/>
              </a:rPr>
              <a:t>.</a:t>
            </a:r>
          </a:p>
          <a:p>
            <a:pPr algn="ctr"/>
            <a:r>
              <a:rPr lang="en-GB" sz="6600" dirty="0" smtClean="0">
                <a:latin typeface="Impact" pitchFamily="34" charset="0"/>
              </a:rPr>
              <a:t>No one should be bullied for being unique.</a:t>
            </a:r>
            <a:endParaRPr lang="en-GB" sz="6600" dirty="0">
              <a:latin typeface="Impact" pitchFamily="34" charset="0"/>
            </a:endParaRPr>
          </a:p>
        </p:txBody>
      </p:sp>
    </p:spTree>
    <p:extLst>
      <p:ext uri="{BB962C8B-B14F-4D97-AF65-F5344CB8AC3E}">
        <p14:creationId xmlns:p14="http://schemas.microsoft.com/office/powerpoint/2010/main" xmlns="" val="147028030"/>
      </p:ext>
    </p:extLst>
  </p:cSld>
  <p:clrMapOvr>
    <a:masterClrMapping/>
  </p:clrMapOvr>
  <p:transition spd="med" advClick="0" advTm="10000">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472" y="3428976"/>
            <a:ext cx="4000528" cy="3000396"/>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9124" y="500042"/>
            <a:ext cx="4071934" cy="3053951"/>
          </a:xfrm>
          <a:prstGeom prst="rect">
            <a:avLst/>
          </a:prstGeom>
          <a:ln>
            <a:noFill/>
          </a:ln>
          <a:effectLst>
            <a:softEdge rad="112500"/>
          </a:effectLst>
        </p:spPr>
      </p:pic>
      <p:sp>
        <p:nvSpPr>
          <p:cNvPr id="4" name="TextBox 3"/>
          <p:cNvSpPr txBox="1"/>
          <p:nvPr/>
        </p:nvSpPr>
        <p:spPr>
          <a:xfrm>
            <a:off x="285720" y="428604"/>
            <a:ext cx="3786214" cy="2862322"/>
          </a:xfrm>
          <a:prstGeom prst="rect">
            <a:avLst/>
          </a:prstGeom>
          <a:noFill/>
        </p:spPr>
        <p:txBody>
          <a:bodyPr wrap="square" rtlCol="0">
            <a:spAutoFit/>
          </a:bodyPr>
          <a:lstStyle/>
          <a:p>
            <a:r>
              <a:rPr lang="en-GB" sz="3600" dirty="0" smtClean="0">
                <a:latin typeface="Elephant"/>
              </a:rPr>
              <a:t>This year Anti-Bullying Week has the catchphrase ‘All Different, All Equal’.</a:t>
            </a:r>
            <a:endParaRPr lang="en-GB" sz="3600" dirty="0">
              <a:latin typeface="Elephant"/>
            </a:endParaRPr>
          </a:p>
        </p:txBody>
      </p:sp>
      <p:sp>
        <p:nvSpPr>
          <p:cNvPr id="5" name="TextBox 4"/>
          <p:cNvSpPr txBox="1"/>
          <p:nvPr/>
        </p:nvSpPr>
        <p:spPr>
          <a:xfrm>
            <a:off x="4786314" y="4000504"/>
            <a:ext cx="4643470" cy="2554545"/>
          </a:xfrm>
          <a:prstGeom prst="rect">
            <a:avLst/>
          </a:prstGeom>
          <a:noFill/>
        </p:spPr>
        <p:txBody>
          <a:bodyPr wrap="square" rtlCol="0">
            <a:spAutoFit/>
          </a:bodyPr>
          <a:lstStyle/>
          <a:p>
            <a:r>
              <a:rPr lang="en-GB" sz="3200" dirty="0" smtClean="0">
                <a:latin typeface="Elephant"/>
              </a:rPr>
              <a:t>Equal means equal in importance not just ‘the same as’ which is what we had learnt in </a:t>
            </a:r>
          </a:p>
          <a:p>
            <a:r>
              <a:rPr lang="en-GB" sz="3200" dirty="0" smtClean="0">
                <a:latin typeface="Elephant"/>
              </a:rPr>
              <a:t>m</a:t>
            </a:r>
            <a:r>
              <a:rPr lang="en-GB" sz="3200" dirty="0" smtClean="0">
                <a:latin typeface="Elephant"/>
              </a:rPr>
              <a:t>aths.</a:t>
            </a:r>
            <a:endParaRPr lang="en-GB" sz="3200" dirty="0">
              <a:latin typeface="Elephant"/>
            </a:endParaRPr>
          </a:p>
        </p:txBody>
      </p:sp>
    </p:spTree>
    <p:extLst>
      <p:ext uri="{BB962C8B-B14F-4D97-AF65-F5344CB8AC3E}">
        <p14:creationId xmlns:p14="http://schemas.microsoft.com/office/powerpoint/2010/main" xmlns="" val="2654692903"/>
      </p:ext>
    </p:extLst>
  </p:cSld>
  <p:clrMapOvr>
    <a:masterClrMapping/>
  </p:clrMapOvr>
  <p:transition spd="med" advClick="0" advTm="10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764704"/>
            <a:ext cx="8072494" cy="3385542"/>
          </a:xfrm>
          <a:prstGeom prst="rect">
            <a:avLst/>
          </a:prstGeom>
          <a:noFill/>
        </p:spPr>
        <p:txBody>
          <a:bodyPr wrap="square" rtlCol="0">
            <a:spAutoFit/>
          </a:bodyPr>
          <a:lstStyle/>
          <a:p>
            <a:r>
              <a:rPr lang="en-GB" sz="2800" dirty="0" smtClean="0">
                <a:latin typeface="Elephant" panose="02020904090505020303" pitchFamily="18" charset="0"/>
              </a:rPr>
              <a:t>As part of Anti-bullying week, we  were invited to wear odd socks to </a:t>
            </a:r>
            <a:r>
              <a:rPr lang="en-GB" sz="2800" dirty="0" smtClean="0">
                <a:latin typeface="Elephant" panose="02020904090505020303" pitchFamily="18" charset="0"/>
              </a:rPr>
              <a:t>school on Monday.</a:t>
            </a:r>
          </a:p>
          <a:p>
            <a:endParaRPr lang="en-GB" sz="2800" dirty="0" smtClean="0">
              <a:latin typeface="Elephant" panose="02020904090505020303" pitchFamily="18" charset="0"/>
            </a:endParaRPr>
          </a:p>
          <a:p>
            <a:r>
              <a:rPr lang="en-GB" sz="2800" dirty="0" smtClean="0">
                <a:latin typeface="Elephant" panose="02020904090505020303" pitchFamily="18" charset="0"/>
              </a:rPr>
              <a:t>This </a:t>
            </a:r>
            <a:r>
              <a:rPr lang="en-GB" sz="2800" dirty="0" smtClean="0">
                <a:latin typeface="Elephant" panose="02020904090505020303" pitchFamily="18" charset="0"/>
              </a:rPr>
              <a:t>was meant to show that no one person is the same and was a way </a:t>
            </a:r>
            <a:r>
              <a:rPr lang="en-GB" sz="2800" dirty="0" smtClean="0">
                <a:latin typeface="Elephant" panose="02020904090505020303" pitchFamily="18" charset="0"/>
              </a:rPr>
              <a:t> to </a:t>
            </a:r>
            <a:r>
              <a:rPr lang="en-GB" sz="2800" dirty="0" smtClean="0">
                <a:latin typeface="Elephant" panose="02020904090505020303" pitchFamily="18" charset="0"/>
              </a:rPr>
              <a:t>celebrate our differences and show that we are all </a:t>
            </a:r>
            <a:r>
              <a:rPr lang="en-GB" sz="2800" dirty="0" smtClean="0">
                <a:latin typeface="Elephant" panose="02020904090505020303" pitchFamily="18" charset="0"/>
              </a:rPr>
              <a:t>unique.</a:t>
            </a:r>
            <a:endParaRPr lang="en-GB" sz="2800" dirty="0" smtClean="0">
              <a:latin typeface="Elephant" panose="02020904090505020303" pitchFamily="18" charset="0"/>
            </a:endParaRPr>
          </a:p>
          <a:p>
            <a:endParaRPr lang="en-GB" sz="2800" dirty="0">
              <a:latin typeface="Elephant" panose="02020904090505020303" pitchFamily="18" charset="0"/>
            </a:endParaRPr>
          </a:p>
          <a:p>
            <a:endParaRPr lang="en-GB" dirty="0"/>
          </a:p>
        </p:txBody>
      </p:sp>
      <p:pic>
        <p:nvPicPr>
          <p:cNvPr id="3" name="Picture 2" descr="file.jpeg"/>
          <p:cNvPicPr>
            <a:picLocks noChangeAspect="1"/>
          </p:cNvPicPr>
          <p:nvPr/>
        </p:nvPicPr>
        <p:blipFill>
          <a:blip r:embed="rId2" cstate="print"/>
          <a:stretch>
            <a:fillRect/>
          </a:stretch>
        </p:blipFill>
        <p:spPr>
          <a:xfrm>
            <a:off x="4214810" y="3571876"/>
            <a:ext cx="3786214" cy="2839661"/>
          </a:xfrm>
          <a:prstGeom prst="rect">
            <a:avLst/>
          </a:prstGeom>
          <a:ln>
            <a:noFill/>
          </a:ln>
          <a:effectLst>
            <a:softEdge rad="112500"/>
          </a:effectLst>
        </p:spPr>
      </p:pic>
    </p:spTree>
    <p:extLst>
      <p:ext uri="{BB962C8B-B14F-4D97-AF65-F5344CB8AC3E}">
        <p14:creationId xmlns:p14="http://schemas.microsoft.com/office/powerpoint/2010/main" xmlns="" val="1248390897"/>
      </p:ext>
    </p:extLst>
  </p:cSld>
  <p:clrMapOvr>
    <a:masterClrMapping/>
  </p:clrMapOvr>
  <p:transition spd="med" advClick="0" advTm="10000">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50803"/>
            <a:ext cx="8208912" cy="1446550"/>
          </a:xfrm>
          <a:prstGeom prst="rect">
            <a:avLst/>
          </a:prstGeom>
        </p:spPr>
        <p:txBody>
          <a:bodyPr wrap="square">
            <a:spAutoFit/>
          </a:bodyPr>
          <a:lstStyle/>
          <a:p>
            <a:pPr algn="ctr"/>
            <a:r>
              <a:rPr lang="en-GB" sz="4400" dirty="0" smtClean="0">
                <a:latin typeface="Elephant" panose="02020904090505020303" pitchFamily="18" charset="0"/>
              </a:rPr>
              <a:t>We designed our own odd socks!!</a:t>
            </a:r>
          </a:p>
        </p:txBody>
      </p:sp>
    </p:spTree>
    <p:extLst>
      <p:ext uri="{BB962C8B-B14F-4D97-AF65-F5344CB8AC3E}">
        <p14:creationId xmlns:p14="http://schemas.microsoft.com/office/powerpoint/2010/main" xmlns="" val="1666439113"/>
      </p:ext>
    </p:extLst>
  </p:cSld>
  <p:clrMapOvr>
    <a:masterClrMapping/>
  </p:clrMapOvr>
  <p:transition spd="med" advClick="0" advTm="10000">
    <p:push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359</Words>
  <Application>Microsoft Office PowerPoint</Application>
  <PresentationFormat>On-screen Show (4:3)</PresentationFormat>
  <Paragraphs>33</Paragraphs>
  <Slides>21</Slides>
  <Notes>1</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Class 1 presents Anti – Bullying Week  2017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Devon County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 Bullying Week 2017</dc:title>
  <dc:creator>Teacher</dc:creator>
  <cp:lastModifiedBy>Claire Symonds</cp:lastModifiedBy>
  <cp:revision>10</cp:revision>
  <dcterms:created xsi:type="dcterms:W3CDTF">2017-11-16T14:44:35Z</dcterms:created>
  <dcterms:modified xsi:type="dcterms:W3CDTF">2017-11-16T21:13:39Z</dcterms:modified>
</cp:coreProperties>
</file>